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433" r:id="rId3"/>
    <p:sldId id="434" r:id="rId4"/>
    <p:sldId id="262" r:id="rId5"/>
    <p:sldId id="260" r:id="rId6"/>
    <p:sldId id="261" r:id="rId7"/>
    <p:sldId id="265" r:id="rId8"/>
    <p:sldId id="681" r:id="rId9"/>
    <p:sldId id="674" r:id="rId10"/>
    <p:sldId id="362" r:id="rId11"/>
    <p:sldId id="670" r:id="rId12"/>
    <p:sldId id="676" r:id="rId13"/>
    <p:sldId id="677" r:id="rId14"/>
    <p:sldId id="263" r:id="rId15"/>
    <p:sldId id="678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0" autoAdjust="0"/>
    <p:restoredTop sz="94651" autoAdjust="0"/>
  </p:normalViewPr>
  <p:slideViewPr>
    <p:cSldViewPr snapToGrid="0">
      <p:cViewPr varScale="1">
        <p:scale>
          <a:sx n="106" d="100"/>
          <a:sy n="106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8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5205-C7FA-48E0-9440-C2ABCF703BE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23A1-A1C9-4D86-AAB8-27EF3FD88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23A1-A1C9-4D86-AAB8-27EF3FD88D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3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0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4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87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116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6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8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0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2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1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3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0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6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8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7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3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8EE6-929A-4FE0-9ECC-E5E2450114C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3F4D-0321-4E7F-9BEF-F97F5E9C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9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2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gaek.by/" TargetMode="External"/><Relationship Id="rId4" Type="http://schemas.openxmlformats.org/officeDocument/2006/relationships/hyperlink" Target="mailto:info@ngaek.b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gaek.by/index.php/ru/2013-01-31-07-20-51/2019-07-08-21-41-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0" r="12158"/>
          <a:stretch/>
        </p:blipFill>
        <p:spPr>
          <a:xfrm>
            <a:off x="7895219" y="267003"/>
            <a:ext cx="3908850" cy="348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080" y="1949570"/>
            <a:ext cx="3142369" cy="18546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район,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Новое Поле,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Студенческая, 1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93" y="2280038"/>
            <a:ext cx="1389170" cy="13891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34A1A1-19FF-4E43-9D3E-E98BE737B7EA}"/>
              </a:ext>
            </a:extLst>
          </p:cNvPr>
          <p:cNvSpPr/>
          <p:nvPr/>
        </p:nvSpPr>
        <p:spPr>
          <a:xfrm>
            <a:off x="120770" y="293299"/>
            <a:ext cx="669648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 образования </a:t>
            </a:r>
            <a:b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«Новопольский государственный </a:t>
            </a:r>
            <a:b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аграрно-экономический колледж»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A32D15-B39E-447B-A3E7-B97B2ADEF6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87"/>
          <a:stretch/>
        </p:blipFill>
        <p:spPr>
          <a:xfrm>
            <a:off x="8044003" y="4349106"/>
            <a:ext cx="3760066" cy="2334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3F448E-7EF6-44E6-90CE-3C430854B9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483"/>
          <a:stretch/>
        </p:blipFill>
        <p:spPr>
          <a:xfrm>
            <a:off x="4336736" y="4326513"/>
            <a:ext cx="3518528" cy="24325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8FCAD7-373E-4935-9345-A5F913678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411" y="4326513"/>
            <a:ext cx="2803586" cy="232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7661" y="3638733"/>
            <a:ext cx="11404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откроем Вам дорогу в успешное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212053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89C88-8FD1-58D2-0BA6-3EAC535F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E7B62-DC3A-A3FA-1673-BD5BC462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2" y="2277373"/>
            <a:ext cx="6008077" cy="3899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ОБО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 10 месяцев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РиСПОИС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 года 10 месяцев)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ОСО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 10 месяцев </a:t>
            </a:r>
          </a:p>
        </p:txBody>
      </p:sp>
      <p:pic>
        <p:nvPicPr>
          <p:cNvPr id="1026" name="Picture 2" descr="Мальчик в стиле поп арт">
            <a:extLst>
              <a:ext uri="{FF2B5EF4-FFF2-40B4-BE49-F238E27FC236}">
                <a16:creationId xmlns:a16="http://schemas.microsoft.com/office/drawing/2014/main" id="{071B0AB0-46E5-421F-BFE9-DDF38B9EB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b="8554"/>
          <a:stretch/>
        </p:blipFill>
        <p:spPr bwMode="auto">
          <a:xfrm>
            <a:off x="1825564" y="2951817"/>
            <a:ext cx="2816349" cy="28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F0E986-4211-40AC-9499-14A65DCCA6EB}"/>
              </a:ext>
            </a:extLst>
          </p:cNvPr>
          <p:cNvSpPr/>
          <p:nvPr/>
        </p:nvSpPr>
        <p:spPr>
          <a:xfrm>
            <a:off x="0" y="365125"/>
            <a:ext cx="7995684" cy="14566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в колледже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7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523BD-640C-42D6-A5F4-D4A490DE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072A4-49B6-4891-A1C1-C732279B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1825625"/>
            <a:ext cx="88087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учебная стипендия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,37 рубля.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повышающим коэффициентом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168, 59 рублей.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Именная стипендия –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,85 рубля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стипендия –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рубля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4DAF55-AA11-69C3-322C-EF0C07C9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09" y="4021666"/>
            <a:ext cx="3430260" cy="2290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7447C5-4725-454C-958C-26B053A5A5EC}"/>
              </a:ext>
            </a:extLst>
          </p:cNvPr>
          <p:cNvSpPr/>
          <p:nvPr/>
        </p:nvSpPr>
        <p:spPr>
          <a:xfrm>
            <a:off x="3048000" y="2413338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УО «БГЭУ», БГУ, УО «БГУИР», УО «БНТУ», УО «Барановичский государственный университет», УО «Полесский государственный университет», УО «Белорусский государственный университет физической культуры»,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УО «Брестский государственный университет им. А.С. Пушкина», УО «Гродненский государственный университет имени Янки Купалы»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ВУЗОВ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и по запросу Картинка БГЭУ">
            <a:extLst>
              <a:ext uri="{FF2B5EF4-FFF2-40B4-BE49-F238E27FC236}">
                <a16:creationId xmlns:a16="http://schemas.microsoft.com/office/drawing/2014/main" id="{5713FA7C-9A88-480F-A308-7B746D43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8747"/>
            <a:ext cx="3862387" cy="20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нь открытых дверей в БГУИР пройдет онлайн 3 апреля">
            <a:extLst>
              <a:ext uri="{FF2B5EF4-FFF2-40B4-BE49-F238E27FC236}">
                <a16:creationId xmlns:a16="http://schemas.microsoft.com/office/drawing/2014/main" id="{98274F9E-0683-4925-816C-9D3390DA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8763"/>
            <a:ext cx="41433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а БНТУ">
            <a:extLst>
              <a:ext uri="{FF2B5EF4-FFF2-40B4-BE49-F238E27FC236}">
                <a16:creationId xmlns:a16="http://schemas.microsoft.com/office/drawing/2014/main" id="{14F6AFF1-CD84-491B-B3B1-886023A8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578100"/>
            <a:ext cx="2160587" cy="18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а белорусский государственный университет физической культуры">
            <a:extLst>
              <a:ext uri="{FF2B5EF4-FFF2-40B4-BE49-F238E27FC236}">
                <a16:creationId xmlns:a16="http://schemas.microsoft.com/office/drawing/2014/main" id="{5AFEB4FA-0B05-4AD2-95B8-FD93D5A2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03425"/>
            <a:ext cx="2308225" cy="17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а Гродненский государственный университет им.Я Купалы">
            <a:extLst>
              <a:ext uri="{FF2B5EF4-FFF2-40B4-BE49-F238E27FC236}">
                <a16:creationId xmlns:a16="http://schemas.microsoft.com/office/drawing/2014/main" id="{6761E14F-B822-4646-A3D6-30310F6C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36764"/>
            <a:ext cx="5576711" cy="22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0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700" y="3035300"/>
            <a:ext cx="5123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Общежития находятся в 2-х минутах от колледжа.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Общежитие №3;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Общежитие №4;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Общежитие №2.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945" y="953738"/>
            <a:ext cx="6493933" cy="4870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-371" r="15001" b="247"/>
          <a:stretch/>
        </p:blipFill>
        <p:spPr>
          <a:xfrm rot="5400000">
            <a:off x="807694" y="3883115"/>
            <a:ext cx="2716077" cy="332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5411" r="9711" b="14748"/>
          <a:stretch/>
        </p:blipFill>
        <p:spPr>
          <a:xfrm>
            <a:off x="3256530" y="4058045"/>
            <a:ext cx="2960463" cy="2799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0"/>
            <a:ext cx="3290067" cy="30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45" y="2780146"/>
            <a:ext cx="11684000" cy="143646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Проезд: </a:t>
            </a:r>
            <a:br>
              <a:rPr lang="ru-RU" altLang="ru-RU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автостанция «Запад – 3» г. Минска –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</a:t>
            </a:r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«Минск – Новое Поле – Черемухи» № 398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метро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«Пушкинская» – маршрутное такси «Минск – Новое Поле» №1203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Карастояновой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автобус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«Минск-Заславль-Новое Поле» № 358.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6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9CEF0-41E1-4259-9B4D-7E14227E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54" y="575555"/>
            <a:ext cx="10987889" cy="22180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находится в </a:t>
            </a:r>
            <a:r>
              <a:rPr lang="ru-RU" sz="36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км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м. Каменная горка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Маршрутное такси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36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учреждения образования отправляется с интервалом 40-60 мин.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CB33A1-8B3D-49B0-AE80-517BD2282A05}"/>
              </a:ext>
            </a:extLst>
          </p:cNvPr>
          <p:cNvSpPr/>
          <p:nvPr/>
        </p:nvSpPr>
        <p:spPr>
          <a:xfrm>
            <a:off x="3696618" y="5601894"/>
            <a:ext cx="5160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4848" y="3179607"/>
            <a:ext cx="801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 ВИДЕТЬ ВАС В НАШЕМ КОЛЛЕДЖЕ!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7" y="3743188"/>
            <a:ext cx="1777984" cy="17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06" y="2638891"/>
            <a:ext cx="7576868" cy="30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5555" y="2055975"/>
            <a:ext cx="6366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Constantia" panose="02030602050306030303" pitchFamily="18" charset="0"/>
                <a:cs typeface="Times New Roman" pitchFamily="18" charset="0"/>
              </a:rPr>
              <a:t>Тел.</a:t>
            </a:r>
            <a:r>
              <a:rPr lang="ru-RU" altLang="ru-RU" sz="2800" dirty="0">
                <a:latin typeface="Constantia" panose="02030602050306030303" pitchFamily="18" charset="0"/>
                <a:cs typeface="Times New Roman" pitchFamily="18" charset="0"/>
              </a:rPr>
              <a:t> 8 (017) 505-45-48, </a:t>
            </a:r>
            <a:br>
              <a:rPr lang="ru-RU" altLang="ru-RU" sz="2800" dirty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en-US" altLang="ru-RU" sz="2800" dirty="0">
                <a:latin typeface="Constantia" panose="02030602050306030303" pitchFamily="18" charset="0"/>
                <a:cs typeface="Times New Roman" pitchFamily="18" charset="0"/>
              </a:rPr>
              <a:t>        </a:t>
            </a:r>
            <a:r>
              <a:rPr lang="ru-RU" altLang="ru-RU" sz="2800" dirty="0">
                <a:latin typeface="Constantia" panose="02030602050306030303" pitchFamily="18" charset="0"/>
                <a:cs typeface="Times New Roman" pitchFamily="18" charset="0"/>
              </a:rPr>
              <a:t>8 (017) 505-45-36</a:t>
            </a:r>
          </a:p>
          <a:p>
            <a:pPr>
              <a:defRPr/>
            </a:pPr>
            <a:r>
              <a:rPr lang="ru-RU" sz="2800" b="1" dirty="0">
                <a:latin typeface="Constantia" panose="02030602050306030303" pitchFamily="18" charset="0"/>
                <a:cs typeface="Times New Roman" pitchFamily="18" charset="0"/>
              </a:rPr>
              <a:t>Почтовый адрес:</a:t>
            </a:r>
            <a:r>
              <a:rPr lang="ru-RU" sz="2800" dirty="0"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        </a:t>
            </a:r>
            <a:r>
              <a:rPr lang="ru-RU" sz="2800" dirty="0">
                <a:latin typeface="Constantia" panose="02030602050306030303" pitchFamily="18" charset="0"/>
                <a:cs typeface="Times New Roman" pitchFamily="18" charset="0"/>
              </a:rPr>
              <a:t>223025   д. Новое Поле, </a:t>
            </a:r>
            <a:br>
              <a:rPr lang="ru-RU" sz="2800" dirty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        </a:t>
            </a:r>
            <a:r>
              <a:rPr lang="ru-RU" sz="2800" dirty="0">
                <a:latin typeface="Constantia" panose="02030602050306030303" pitchFamily="18" charset="0"/>
                <a:cs typeface="Times New Roman" pitchFamily="18" charset="0"/>
              </a:rPr>
              <a:t>ул. Студенческая, 1 </a:t>
            </a:r>
          </a:p>
          <a:p>
            <a:pPr>
              <a:defRPr/>
            </a:pPr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        </a:t>
            </a:r>
            <a:r>
              <a:rPr lang="ru-RU" sz="2800" dirty="0">
                <a:latin typeface="Constantia" panose="02030602050306030303" pitchFamily="18" charset="0"/>
                <a:cs typeface="Times New Roman" pitchFamily="18" charset="0"/>
              </a:rPr>
              <a:t>Минский район, </a:t>
            </a:r>
          </a:p>
          <a:p>
            <a:pPr>
              <a:defRPr/>
            </a:pPr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        </a:t>
            </a:r>
            <a:r>
              <a:rPr lang="ru-RU" sz="2800" dirty="0">
                <a:latin typeface="Constantia" panose="02030602050306030303" pitchFamily="18" charset="0"/>
                <a:cs typeface="Times New Roman" pitchFamily="18" charset="0"/>
              </a:rPr>
              <a:t>Республика Беларусь</a:t>
            </a:r>
            <a:endParaRPr lang="ru-RU" sz="2800" dirty="0">
              <a:latin typeface="Constantia" panose="02030602050306030303" pitchFamily="18" charset="0"/>
            </a:endParaRPr>
          </a:p>
          <a:p>
            <a:pPr eaLnBrk="0" hangingPunct="0">
              <a:defRPr/>
            </a:pPr>
            <a:r>
              <a:rPr lang="en-US" sz="2800" b="1" dirty="0">
                <a:latin typeface="Constantia" panose="02030602050306030303" pitchFamily="18" charset="0"/>
                <a:cs typeface="Times New Roman" pitchFamily="18" charset="0"/>
              </a:rPr>
              <a:t>E-mail: </a:t>
            </a:r>
            <a:r>
              <a:rPr lang="ru-RU" sz="2800" b="1" dirty="0">
                <a:latin typeface="Constantia" panose="02030602050306030303" pitchFamily="18" charset="0"/>
                <a:cs typeface="Times New Roman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info@ngaek.by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2800" b="1" dirty="0">
                <a:latin typeface="Constantia" panose="02030602050306030303" pitchFamily="18" charset="0"/>
                <a:cs typeface="Times New Roman" pitchFamily="18" charset="0"/>
              </a:rPr>
              <a:t>Сайт</a:t>
            </a:r>
            <a:r>
              <a:rPr lang="en-US" sz="2800" b="1" dirty="0">
                <a:latin typeface="Constantia" panose="02030602050306030303" pitchFamily="18" charset="0"/>
                <a:cs typeface="Times New Roman" pitchFamily="18" charset="0"/>
              </a:rPr>
              <a:t>:          </a:t>
            </a:r>
            <a:r>
              <a:rPr lang="en-US" sz="2800" b="1" dirty="0">
                <a:latin typeface="Constantia" panose="02030602050306030303" pitchFamily="18" charset="0"/>
                <a:cs typeface="Times New Roman" pitchFamily="18" charset="0"/>
                <a:hlinkClick r:id="rId5"/>
              </a:rPr>
              <a:t>www.ngaek</a:t>
            </a:r>
            <a:r>
              <a:rPr lang="ru-RU" sz="2800" b="1" dirty="0">
                <a:latin typeface="Constantia" panose="02030602050306030303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800" b="1" dirty="0">
                <a:latin typeface="Constantia" panose="02030602050306030303" pitchFamily="18" charset="0"/>
                <a:cs typeface="Times New Roman" pitchFamily="18" charset="0"/>
                <a:hlinkClick r:id="rId5"/>
              </a:rPr>
              <a:t>by</a:t>
            </a:r>
            <a:endParaRPr lang="ru-RU" sz="2800" b="1" dirty="0">
              <a:latin typeface="Constantia" panose="02030602050306030303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cs typeface="Times New Roman" pitchFamily="18" charset="0"/>
              </a:rPr>
              <a:t>МИНСК рядом с нами – 21 км!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2140"/>
            <a:ext cx="7995684" cy="14566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nstantia" panose="02030602050306030303" pitchFamily="18" charset="0"/>
              </a:rPr>
              <a:t>   </a:t>
            </a:r>
            <a:r>
              <a:rPr lang="be-BY" sz="3200" b="1" dirty="0">
                <a:latin typeface="Constantia" panose="02030602050306030303" pitchFamily="18" charset="0"/>
              </a:rPr>
              <a:t>Контактная </a:t>
            </a:r>
            <a:r>
              <a:rPr lang="ru-RU" sz="3200" b="1" dirty="0">
                <a:latin typeface="Constantia" panose="02030602050306030303" pitchFamily="18" charset="0"/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5044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152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hlinkClick r:id="rId2"/>
              </a:rPr>
              <a:t/>
            </a:r>
            <a:br>
              <a:rPr lang="ru-RU" b="1" cap="all" dirty="0">
                <a:hlinkClick r:id="rId2"/>
              </a:rPr>
            </a:br>
            <a:r>
              <a:rPr lang="ru-RU" b="1" cap="all" dirty="0">
                <a:hlinkClick r:id="rId2"/>
              </a:rPr>
              <a:t>ЦЕЛЕВАЯ ПОДГОТОВКА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3840"/>
            <a:ext cx="7990840" cy="466312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форма предполагает наличие трех сторон: абитуриента, который желает обучаться по направлению, заказчика кадров, колледжа.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образовательной траектории учащийся учится бесплатно за счет средств бюджета, а также возможно предоставление дополнительных льгот и преимуществ.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договор должен быть оформлен и подписан со стороны заказчика и абитуриента до начала приема на обучение.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40" y="1249680"/>
            <a:ext cx="32107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5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148365"/>
          </a:xfrm>
        </p:spPr>
        <p:txBody>
          <a:bodyPr>
            <a:normAutofit fontScale="90000"/>
          </a:bodyPr>
          <a:lstStyle/>
          <a:p>
            <a:pPr marL="135731" indent="0"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5-04-0322-02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«Документационное обеспечение управления»</a:t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секретарь –референт </a:t>
            </a:r>
            <a:r>
              <a:rPr lang="ru-RU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Содержимое 4" descr="C:\Users\Лена\Desktop\ДОУ 2017\DSCN3579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8669"/>
          <a:stretch/>
        </p:blipFill>
        <p:spPr>
          <a:xfrm>
            <a:off x="8396478" y="3703765"/>
            <a:ext cx="3502428" cy="2233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5" y="2329471"/>
            <a:ext cx="2476045" cy="35254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latin typeface="Constantia" panose="02030602050306030303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30233"/>
              </p:ext>
            </p:extLst>
          </p:nvPr>
        </p:nvGraphicFramePr>
        <p:xfrm>
          <a:off x="3404304" y="2108794"/>
          <a:ext cx="871828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</a:t>
                      </a:r>
                      <a:b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бюджетные места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7896" y="6030953"/>
            <a:ext cx="1152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секретарем,  инспектором по кадровой работе, офис-менеджером, архивистом, делопроизводителем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9" y="3652348"/>
            <a:ext cx="3115041" cy="23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35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5-04-0612-02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сопровождение программного обеспечения информационных систем»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техник-программист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56712"/>
              </p:ext>
            </p:extLst>
          </p:nvPr>
        </p:nvGraphicFramePr>
        <p:xfrm>
          <a:off x="3539906" y="2154991"/>
          <a:ext cx="828392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бюджетные места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01" y="3325674"/>
            <a:ext cx="3773694" cy="2833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18" y="3325674"/>
            <a:ext cx="4953207" cy="284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544"/>
          <a:stretch/>
        </p:blipFill>
        <p:spPr>
          <a:xfrm>
            <a:off x="223176" y="3313231"/>
            <a:ext cx="3174125" cy="282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A1AE13-5FA5-45AD-9B5B-E667E14211F1}"/>
              </a:ext>
            </a:extLst>
          </p:cNvPr>
          <p:cNvSpPr txBox="1"/>
          <p:nvPr/>
        </p:nvSpPr>
        <p:spPr>
          <a:xfrm>
            <a:off x="838200" y="6171401"/>
            <a:ext cx="112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техником-программистом,  системным администратором, администратором баз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31606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5-04-0411-01 «Бухгалтерский учет, анализ и контроль»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бухгалтер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83688"/>
              </p:ext>
            </p:extLst>
          </p:nvPr>
        </p:nvGraphicFramePr>
        <p:xfrm>
          <a:off x="135802" y="1825625"/>
          <a:ext cx="85102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на основе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бюджетные места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/>
                        <a:t>2022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b="1" dirty="0"/>
                        <a:t>7,7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/>
                        <a:t>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b="1" dirty="0"/>
                        <a:t>7,6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23664"/>
              </p:ext>
            </p:extLst>
          </p:nvPr>
        </p:nvGraphicFramePr>
        <p:xfrm>
          <a:off x="3002481" y="3073082"/>
          <a:ext cx="889377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на основе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бюджетные места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/>
                        <a:t>2022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/>
                        <a:t>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/>
                        <a:t>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/>
                        <a:t>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76E34-7B3E-4AF9-8CBF-904149077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2"/>
          <a:stretch/>
        </p:blipFill>
        <p:spPr>
          <a:xfrm>
            <a:off x="9936499" y="4180522"/>
            <a:ext cx="2028339" cy="245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16E75-A289-4AEB-9DFF-9C1B5831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79" y="4164867"/>
            <a:ext cx="2679771" cy="2662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89AB34-D2F9-4BE8-BAE7-74BD2DC83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335" y="4199904"/>
            <a:ext cx="2859925" cy="25927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043E5-E18D-4F2F-83A4-1AE174E987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30"/>
          <a:stretch/>
        </p:blipFill>
        <p:spPr>
          <a:xfrm>
            <a:off x="4779227" y="4266788"/>
            <a:ext cx="2587652" cy="25102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1033-5FDF-4A85-996D-5E2EC242DA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447" r="3657"/>
          <a:stretch/>
        </p:blipFill>
        <p:spPr>
          <a:xfrm>
            <a:off x="-81228" y="3571805"/>
            <a:ext cx="2198715" cy="328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6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5-04-0411-01 «Бухгалтерский учет, анализ и контроль»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бухгалтер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66686"/>
              </p:ext>
            </p:extLst>
          </p:nvPr>
        </p:nvGraphicFramePr>
        <p:xfrm>
          <a:off x="3968247" y="2547125"/>
          <a:ext cx="342547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18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на основе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/>
                        <a:t>2022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/>
                        <a:t>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dirty="0"/>
                        <a:t>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dirty="0"/>
                        <a:t>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16E75-A289-4AEB-9DFF-9C1B5831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14" y="4012369"/>
            <a:ext cx="2034333" cy="2662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043E5-E18D-4F2F-83A4-1AE174E98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30"/>
          <a:stretch/>
        </p:blipFill>
        <p:spPr>
          <a:xfrm>
            <a:off x="6445065" y="4164867"/>
            <a:ext cx="2587652" cy="251028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970480"/>
            <a:ext cx="10515600" cy="49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ФОРМА ПОЛУЧЕНИЯ ОБРАЗОВАНИЯ</a:t>
            </a: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698947" y="4245254"/>
            <a:ext cx="5746118" cy="668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СТОИМОСТЬ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 РУБЛЕЙ В ГОД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2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148365"/>
          </a:xfrm>
        </p:spPr>
        <p:txBody>
          <a:bodyPr>
            <a:normAutofit fontScale="90000"/>
          </a:bodyPr>
          <a:lstStyle/>
          <a:p>
            <a:pPr marL="135731" indent="0"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Специальность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5-04-1013-02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гостиничных услуг»</a:t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 по гостиничному сервису </a:t>
            </a:r>
            <a:r>
              <a:rPr lang="ru-RU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latin typeface="Constantia" panose="02030602050306030303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16415"/>
              </p:ext>
            </p:extLst>
          </p:nvPr>
        </p:nvGraphicFramePr>
        <p:xfrm>
          <a:off x="2859700" y="2178465"/>
          <a:ext cx="628429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</a:t>
                      </a:r>
                      <a:b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бюджетные места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1" y="2409628"/>
            <a:ext cx="2525870" cy="33678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44000" y="2177100"/>
            <a:ext cx="2697933" cy="3764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388444" y="2299580"/>
            <a:ext cx="24534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Сфера деятельности: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гостиницах,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отелях,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мотелях,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санаториях,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пансионатах,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хостелах,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домах отдыха,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туристских комплексах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4B48C6-514E-50E2-5116-64C0B4B20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00" y="3820562"/>
            <a:ext cx="3125531" cy="19568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3294250" y="5911465"/>
            <a:ext cx="32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 «Юность»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B7B1FF-D8F4-C5AB-FC99-E68843931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77" y="3836789"/>
            <a:ext cx="3055077" cy="1940666"/>
          </a:xfrm>
          <a:prstGeom prst="rect">
            <a:avLst/>
          </a:prstGeom>
          <a:effectLst>
            <a:glow rad="63500">
              <a:schemeClr val="tx2">
                <a:lumMod val="75000"/>
                <a:lumOff val="2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628027" y="5911465"/>
            <a:ext cx="266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«Европа»</a:t>
            </a:r>
          </a:p>
        </p:txBody>
      </p:sp>
    </p:spTree>
    <p:extLst>
      <p:ext uri="{BB962C8B-B14F-4D97-AF65-F5344CB8AC3E}">
        <p14:creationId xmlns:p14="http://schemas.microsoft.com/office/powerpoint/2010/main" val="280746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208565" y="2390630"/>
            <a:ext cx="7787119" cy="410224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На все специальности  на дневную форму получения образования</a:t>
            </a:r>
          </a:p>
          <a:p>
            <a:pPr marL="0" indent="0" algn="ctr">
              <a:buNone/>
              <a:defRPr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прием абитуриентов осуществляется </a:t>
            </a:r>
          </a:p>
          <a:p>
            <a:pPr marL="0" indent="0" algn="ctr">
              <a:buNone/>
              <a:defRPr/>
            </a:pPr>
            <a:r>
              <a:rPr lang="ru-RU" sz="4000" b="1" spc="51" dirty="0">
                <a:ln w="11430"/>
                <a:solidFill>
                  <a:srgbClr val="38572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по среднему баллу документа об образовании</a:t>
            </a:r>
            <a:endParaRPr lang="ru-RU" altLang="ru-RU" sz="4000" dirty="0">
              <a:solidFill>
                <a:srgbClr val="385723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5125"/>
            <a:ext cx="7995684" cy="14566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nstantia" panose="02030602050306030303" pitchFamily="18" charset="0"/>
              </a:rPr>
              <a:t>   </a:t>
            </a:r>
            <a:r>
              <a:rPr lang="be-BY" sz="3200" b="1" dirty="0">
                <a:latin typeface="Constantia" panose="02030602050306030303" pitchFamily="18" charset="0"/>
              </a:rPr>
              <a:t>Условия приема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EC7420-E819-48D7-80B5-5B474546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"/>
          <a:stretch/>
        </p:blipFill>
        <p:spPr>
          <a:xfrm>
            <a:off x="8735357" y="2390630"/>
            <a:ext cx="2714806" cy="26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4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395</Words>
  <Application>Microsoft Office PowerPoint</Application>
  <PresentationFormat>Широкоэкранный</PresentationFormat>
  <Paragraphs>103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Constantia</vt:lpstr>
      <vt:lpstr>Times New Roman</vt:lpstr>
      <vt:lpstr>Wingdings 2</vt:lpstr>
      <vt:lpstr>Тема Office</vt:lpstr>
      <vt:lpstr>View</vt:lpstr>
      <vt:lpstr>Презентация PowerPoint</vt:lpstr>
      <vt:lpstr>Презентация PowerPoint</vt:lpstr>
      <vt:lpstr> ЦЕЛЕВАЯ ПОДГОТОВКА </vt:lpstr>
      <vt:lpstr>   Специальность  5-04-0322-02 «Документационное обеспечение управления» квалификация – секретарь –референт  </vt:lpstr>
      <vt:lpstr>  Специальность  5-04-0612-02  «Разработка и сопровождение программного обеспечения информационных систем»  квалификация – техник-программист </vt:lpstr>
      <vt:lpstr>Специальность  5-04-0411-01 «Бухгалтерский учет, анализ и контроль» квалификация – бухгалтер</vt:lpstr>
      <vt:lpstr>Специальность  5-04-0411-01 «Бухгалтерский учет, анализ и контроль» квалификация – бухгалтер</vt:lpstr>
      <vt:lpstr>   Специальность  5-04-1013-02 «Организация гостиничных услуг» квалификация – специалист по гостиничному сервису  </vt:lpstr>
      <vt:lpstr>Презентация PowerPoint</vt:lpstr>
      <vt:lpstr> </vt:lpstr>
      <vt:lpstr>Стипендиальное обеспечение</vt:lpstr>
      <vt:lpstr>Презентация PowerPoint</vt:lpstr>
      <vt:lpstr>Презентация PowerPoint</vt:lpstr>
      <vt:lpstr>Проезд:  автостанция «Запад – 3» г. Минска – автобус «Минск – Новое Поле – Черемухи» № 398;  станция метро «Пушкинская» – маршрутное такси «Минск – Новое Поле» №1203; д/с «Карастояновой» – автобус «Минск-Заславль-Новое Поле» № 358. </vt:lpstr>
      <vt:lpstr>Колледж находится в 21 км от  ст. м. Каменная горка.  Маршрутное такси 1203 от г. Минска до учреждения образования отправляется с интервалом 40-60 мин.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47</cp:revision>
  <dcterms:created xsi:type="dcterms:W3CDTF">2023-11-08T10:09:13Z</dcterms:created>
  <dcterms:modified xsi:type="dcterms:W3CDTF">2024-04-16T12:19:01Z</dcterms:modified>
</cp:coreProperties>
</file>